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5"/>
  </p:notesMasterIdLst>
  <p:sldIdLst>
    <p:sldId id="257" r:id="rId2"/>
    <p:sldId id="259" r:id="rId3"/>
    <p:sldId id="326" r:id="rId4"/>
    <p:sldId id="260" r:id="rId5"/>
    <p:sldId id="264" r:id="rId6"/>
    <p:sldId id="268" r:id="rId7"/>
    <p:sldId id="322" r:id="rId8"/>
    <p:sldId id="321" r:id="rId9"/>
    <p:sldId id="323" r:id="rId10"/>
    <p:sldId id="324" r:id="rId11"/>
    <p:sldId id="287" r:id="rId12"/>
    <p:sldId id="325" r:id="rId13"/>
    <p:sldId id="319" r:id="rId14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PA" sz="2400" dirty="0"/>
              <a:t>POBLACIÓN ALBERGADA SEGÚN SEXO
AGOSTO 2016</a:t>
            </a:r>
          </a:p>
        </c:rich>
      </c:tx>
      <c:layout>
        <c:manualLayout>
          <c:xMode val="edge"/>
          <c:yMode val="edge"/>
          <c:x val="0.28088440180348068"/>
          <c:y val="0.1451877732249211"/>
        </c:manualLayout>
      </c:layout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584921355254313"/>
          <c:y val="0.32654755228000099"/>
          <c:w val="0.65962315392451687"/>
          <c:h val="0.51650318639294435"/>
        </c:manualLayout>
      </c:layout>
      <c:pie3DChart>
        <c:varyColors val="1"/>
        <c:ser>
          <c:idx val="0"/>
          <c:order val="0"/>
          <c:spPr>
            <a:solidFill>
              <a:srgbClr val="4F81BD"/>
            </a:solidFill>
            <a:ln w="25400">
              <a:noFill/>
            </a:ln>
          </c:spPr>
          <c:explosion val="55"/>
          <c:dPt>
            <c:idx val="0"/>
            <c:bubble3D val="0"/>
          </c:dPt>
          <c:dPt>
            <c:idx val="1"/>
            <c:bubble3D val="0"/>
            <c:spPr>
              <a:solidFill>
                <a:srgbClr val="C0504D"/>
              </a:solidFill>
              <a:ln w="25400">
                <a:noFill/>
              </a:ln>
            </c:spPr>
          </c:dPt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PA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PA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PA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'[ESTADISTICA AGOSTO 2016 (3).xls]CUADRO'!$N$70:$O$72</c:f>
              <c:strCache>
                <c:ptCount val="2"/>
                <c:pt idx="0">
                  <c:v>M</c:v>
                </c:pt>
                <c:pt idx="1">
                  <c:v>F</c:v>
                </c:pt>
              </c:strCache>
            </c:strRef>
          </c:cat>
          <c:val>
            <c:numRef>
              <c:f>'[ESTADISTICA AGOSTO 2016 (3).xls]CUADRO'!$N$88:$O$88</c:f>
              <c:numCache>
                <c:formatCode>#</c:formatCode>
                <c:ptCount val="2"/>
                <c:pt idx="0">
                  <c:v>1031</c:v>
                </c:pt>
                <c:pt idx="1">
                  <c:v>979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l"/>
      <c:layout>
        <c:manualLayout>
          <c:xMode val="edge"/>
          <c:yMode val="edge"/>
          <c:x val="5.0818270662958354E-2"/>
          <c:y val="0.71060126518740219"/>
          <c:w val="0.11679081326180332"/>
          <c:h val="0.26504384385670665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24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PA"/>
        </a:p>
      </c:txPr>
    </c:legend>
    <c:plotVisOnly val="1"/>
    <c:dispBlanksAs val="zero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P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PA"/>
              <a:t>POBLACIÓN ALBERGADA SEGUN RANGO DE EDAD 
AGOSTO 2016</a:t>
            </a:r>
          </a:p>
        </c:rich>
      </c:tx>
      <c:layout>
        <c:manualLayout>
          <c:xMode val="edge"/>
          <c:yMode val="edge"/>
          <c:x val="0.28348518203755091"/>
          <c:y val="0.11419266718903204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651496497262385"/>
          <c:y val="0.31810792059728077"/>
          <c:w val="0.81014355731847709"/>
          <c:h val="0.6166399691578057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C0504D"/>
            </a:solidFill>
            <a:ln w="2540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3300"/>
              </a:solidFill>
              <a:ln w="25400"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F3300"/>
              </a:solidFill>
              <a:ln w="25400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FF3300"/>
              </a:solidFill>
              <a:ln w="25400"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FF3300"/>
              </a:solidFill>
              <a:ln w="25400"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rgbClr val="FF3300"/>
              </a:solidFill>
              <a:ln w="25400">
                <a:noFill/>
              </a:ln>
            </c:spPr>
          </c:dPt>
          <c:dLbls>
            <c:dLbl>
              <c:idx val="0"/>
              <c:layout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P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P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P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P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P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PA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'[ESTADISTICA AGOSTO 2016 (3).xls]CUADRO'!$X$70:$AB$72</c:f>
              <c:strCache>
                <c:ptCount val="5"/>
                <c:pt idx="0">
                  <c:v>0-4 años </c:v>
                </c:pt>
                <c:pt idx="1">
                  <c:v>5-9 años</c:v>
                </c:pt>
                <c:pt idx="2">
                  <c:v>10-14 años</c:v>
                </c:pt>
                <c:pt idx="3">
                  <c:v>15-17 años</c:v>
                </c:pt>
                <c:pt idx="4">
                  <c:v>Sin Datos en la edad</c:v>
                </c:pt>
              </c:strCache>
            </c:strRef>
          </c:cat>
          <c:val>
            <c:numRef>
              <c:f>'[ESTADISTICA AGOSTO 2016 (3).xls]CUADRO'!$X$88:$AB$88</c:f>
              <c:numCache>
                <c:formatCode>General</c:formatCode>
                <c:ptCount val="5"/>
                <c:pt idx="0">
                  <c:v>324</c:v>
                </c:pt>
                <c:pt idx="1">
                  <c:v>336</c:v>
                </c:pt>
                <c:pt idx="2">
                  <c:v>708</c:v>
                </c:pt>
                <c:pt idx="3">
                  <c:v>626</c:v>
                </c:pt>
                <c:pt idx="4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93459032"/>
        <c:axId val="193459424"/>
      </c:barChart>
      <c:catAx>
        <c:axId val="193459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PA"/>
          </a:p>
        </c:txPr>
        <c:crossAx val="193459424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93459424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PA"/>
          </a:p>
        </c:txPr>
        <c:crossAx val="19345903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P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PA"/>
              <a:t>POBLACIÓN ALBERGADA SEGÚN MOTIVO DE INGRESO  AGOSTO 2016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23"/>
      <c:hPercent val="104"/>
      <c:rotY val="6"/>
      <c:depthPercent val="100"/>
      <c:rAngAx val="1"/>
    </c:view3D>
    <c:floor>
      <c:thickness val="0"/>
      <c:spPr>
        <a:noFill/>
        <a:ln w="3175">
          <a:solidFill>
            <a:srgbClr val="80808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1101100843905613"/>
          <c:y val="1.646802957954387E-2"/>
          <c:w val="0.88551759125272722"/>
          <c:h val="0.8585123955239945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FF6699"/>
            </a:solidFill>
            <a:ln w="25400">
              <a:noFill/>
            </a:ln>
          </c:spPr>
          <c:invertIfNegative val="0"/>
          <c:cat>
            <c:strRef>
              <c:f>'[ESTADISTICA AGOSTO 2016 (3).xls]CUADRO'!$S$70:$W$72</c:f>
              <c:strCache>
                <c:ptCount val="5"/>
                <c:pt idx="0">
                  <c:v>Riesgo Social</c:v>
                </c:pt>
                <c:pt idx="1">
                  <c:v>Abuso Sexual</c:v>
                </c:pt>
                <c:pt idx="2">
                  <c:v>VIH</c:v>
                </c:pt>
                <c:pt idx="3">
                  <c:v>Desnutrición</c:v>
                </c:pt>
                <c:pt idx="4">
                  <c:v>Epoca escolar </c:v>
                </c:pt>
              </c:strCache>
            </c:strRef>
          </c:cat>
          <c:val>
            <c:numRef>
              <c:f>'[ESTADISTICA AGOSTO 2016 (3).xls]CUADRO'!$S$88:$W$88</c:f>
              <c:numCache>
                <c:formatCode>General</c:formatCode>
                <c:ptCount val="5"/>
                <c:pt idx="0">
                  <c:v>983</c:v>
                </c:pt>
                <c:pt idx="1">
                  <c:v>30</c:v>
                </c:pt>
                <c:pt idx="2">
                  <c:v>14</c:v>
                </c:pt>
                <c:pt idx="3">
                  <c:v>184</c:v>
                </c:pt>
                <c:pt idx="4">
                  <c:v>799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3454720"/>
        <c:axId val="193455112"/>
        <c:axId val="0"/>
      </c:bar3DChart>
      <c:catAx>
        <c:axId val="193454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PA"/>
          </a:p>
        </c:txPr>
        <c:crossAx val="193455112"/>
        <c:crossesAt val="0"/>
        <c:auto val="1"/>
        <c:lblAlgn val="ctr"/>
        <c:lblOffset val="100"/>
        <c:tickLblSkip val="2"/>
        <c:tickMarkSkip val="1"/>
        <c:noMultiLvlLbl val="0"/>
      </c:catAx>
      <c:valAx>
        <c:axId val="193455112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PA"/>
          </a:p>
        </c:txPr>
        <c:crossAx val="193454720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PA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A0E1E9-3545-4985-AFE9-2A1B4CEA6279}" type="datetimeFigureOut">
              <a:rPr lang="es-PA" smtClean="0"/>
              <a:t>10/11/2016</a:t>
            </a:fld>
            <a:endParaRPr lang="es-PA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A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AA1F0-743B-4C79-84AE-3FB0792E37A4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47664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A" altLang="es-PA" smtClean="0"/>
          </a:p>
        </p:txBody>
      </p:sp>
      <p:sp>
        <p:nvSpPr>
          <p:cNvPr id="696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6531" indent="-27943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17740" indent="-22354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64836" indent="-22354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1931" indent="-22354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59027" indent="-2235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06123" indent="-2235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53219" indent="-2235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00315" indent="-2235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C07283A-C65D-4360-827F-A309BA3DD6E3}" type="slidenum">
              <a:rPr lang="es-PA" altLang="es-PA" smtClean="0"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s-PA" altLang="es-PA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792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1F65-73DD-4A1A-938E-B7202948A930}" type="datetimeFigureOut">
              <a:rPr lang="es-PA" smtClean="0"/>
              <a:t>10/11/2016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7D2B-D620-4A0E-A24B-FDF84B34927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1F65-73DD-4A1A-938E-B7202948A930}" type="datetimeFigureOut">
              <a:rPr lang="es-PA" smtClean="0"/>
              <a:t>10/11/2016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7D2B-D620-4A0E-A24B-FDF84B34927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1F65-73DD-4A1A-938E-B7202948A930}" type="datetimeFigureOut">
              <a:rPr lang="es-PA" smtClean="0"/>
              <a:t>10/11/2016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7D2B-D620-4A0E-A24B-FDF84B34927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4835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A7589-3F2E-4CC7-ACE0-68AB966FFFA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5392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1F65-73DD-4A1A-938E-B7202948A930}" type="datetimeFigureOut">
              <a:rPr lang="es-PA" smtClean="0"/>
              <a:t>10/11/2016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7D2B-D620-4A0E-A24B-FDF84B34927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1F65-73DD-4A1A-938E-B7202948A930}" type="datetimeFigureOut">
              <a:rPr lang="es-PA" smtClean="0"/>
              <a:t>10/11/2016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7D2B-D620-4A0E-A24B-FDF84B34927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1F65-73DD-4A1A-938E-B7202948A930}" type="datetimeFigureOut">
              <a:rPr lang="es-PA" smtClean="0"/>
              <a:t>10/11/2016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7D2B-D620-4A0E-A24B-FDF84B349272}" type="slidenum">
              <a:rPr lang="es-PA" smtClean="0"/>
              <a:t>‹Nº›</a:t>
            </a:fld>
            <a:endParaRPr lang="es-P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1F65-73DD-4A1A-938E-B7202948A930}" type="datetimeFigureOut">
              <a:rPr lang="es-PA" smtClean="0"/>
              <a:t>10/11/2016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7D2B-D620-4A0E-A24B-FDF84B34927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1F65-73DD-4A1A-938E-B7202948A930}" type="datetimeFigureOut">
              <a:rPr lang="es-PA" smtClean="0"/>
              <a:t>10/11/2016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7D2B-D620-4A0E-A24B-FDF84B34927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1F65-73DD-4A1A-938E-B7202948A930}" type="datetimeFigureOut">
              <a:rPr lang="es-PA" smtClean="0"/>
              <a:t>10/11/2016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7D2B-D620-4A0E-A24B-FDF84B34927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1F65-73DD-4A1A-938E-B7202948A930}" type="datetimeFigureOut">
              <a:rPr lang="es-PA" smtClean="0"/>
              <a:t>10/11/2016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EC7D2B-D620-4A0E-A24B-FDF84B34927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1F65-73DD-4A1A-938E-B7202948A930}" type="datetimeFigureOut">
              <a:rPr lang="es-PA" smtClean="0"/>
              <a:t>10/11/2016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7D2B-D620-4A0E-A24B-FDF84B34927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C811F65-73DD-4A1A-938E-B7202948A930}" type="datetimeFigureOut">
              <a:rPr lang="es-PA" smtClean="0"/>
              <a:t>10/11/2016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EEC7D2B-D620-4A0E-A24B-FDF84B349272}" type="slidenum">
              <a:rPr lang="es-PA" smtClean="0"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docid=x4ePDk-BipqMkM&amp;tbnid=loGYuCdNaQxBeM:&amp;ved=0CAUQjRw&amp;url=http://wvw.nacion.com/ln_ee/2008/enero/26/pais1399039.html&amp;ei=DjKnU7ymHu7ksATG1YKACw&amp;bvm=bv.69411363,d.cWc&amp;psig=AFQjCNGJ8RN8_tF0MZSVehPaGlloKl_7wg&amp;ust=1403552612267317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l_fi" descr="http://1.bp.blogspot.com/_Fp_256pp70M/S8io-2hLqlI/AAAAAAAAAO8/LqG4yeflK4U/s1600/Logo+de+la+SENNIAF.jpg"/>
          <p:cNvPicPr>
            <a:picLocks noGrp="1" noChangeAspect="1" noChangeArrowheads="1"/>
          </p:cNvPicPr>
          <p:nvPr>
            <p:ph type="ctr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80112" y="318728"/>
            <a:ext cx="2999928" cy="97234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512" y="1844824"/>
            <a:ext cx="8784976" cy="5013176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es-ES_tradnl" sz="24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Arial" pitchFamily="34" charset="0"/>
            </a:endParaRPr>
          </a:p>
          <a:p>
            <a:pPr algn="ctr">
              <a:lnSpc>
                <a:spcPct val="170000"/>
              </a:lnSpc>
              <a:defRPr/>
            </a:pPr>
            <a:r>
              <a:rPr lang="es-ES" sz="2000" b="1" dirty="0" smtClean="0">
                <a:solidFill>
                  <a:srgbClr val="000000"/>
                </a:solidFill>
                <a:latin typeface="+mj-lt"/>
                <a:cs typeface="Arial"/>
              </a:rPr>
              <a:t>Institucionalidad </a:t>
            </a:r>
            <a:r>
              <a:rPr lang="es-ES" sz="2000" b="1" dirty="0" smtClean="0">
                <a:solidFill>
                  <a:srgbClr val="000000"/>
                </a:solidFill>
                <a:latin typeface="+mj-lt"/>
                <a:cs typeface="Arial"/>
              </a:rPr>
              <a:t>en</a:t>
            </a:r>
            <a:r>
              <a:rPr lang="es-ES" sz="2000" b="1" dirty="0" smtClean="0">
                <a:solidFill>
                  <a:srgbClr val="000000"/>
                </a:solidFill>
                <a:latin typeface="+mj-lt"/>
                <a:cs typeface="Arial"/>
              </a:rPr>
              <a:t> </a:t>
            </a:r>
            <a:r>
              <a:rPr lang="es-ES" sz="2000" b="1" dirty="0" smtClean="0">
                <a:solidFill>
                  <a:srgbClr val="000000"/>
                </a:solidFill>
                <a:latin typeface="+mj-lt"/>
                <a:cs typeface="Arial"/>
              </a:rPr>
              <a:t>la protección y promoción de los derechos de la niñez y adolescencia en panamá.</a:t>
            </a:r>
            <a:endParaRPr lang="es-ES" sz="2000" b="1" dirty="0">
              <a:solidFill>
                <a:srgbClr val="000000"/>
              </a:solidFill>
              <a:latin typeface="+mj-lt"/>
              <a:cs typeface="Arial"/>
            </a:endParaRPr>
          </a:p>
          <a:p>
            <a:pPr algn="ctr" eaLnBrk="1" hangingPunct="1">
              <a:lnSpc>
                <a:spcPct val="80000"/>
              </a:lnSpc>
              <a:defRPr/>
            </a:pPr>
            <a:endParaRPr lang="es-ES_tradnl" sz="20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j-lt"/>
              <a:cs typeface="Arial" pitchFamily="34" charset="0"/>
            </a:endParaRPr>
          </a:p>
          <a:p>
            <a:pPr algn="ctr" eaLnBrk="1" hangingPunct="1">
              <a:lnSpc>
                <a:spcPct val="80000"/>
              </a:lnSpc>
              <a:defRPr/>
            </a:pPr>
            <a:endParaRPr lang="es-ES_tradnl" sz="24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j-lt"/>
              <a:cs typeface="Arial" pitchFamily="34" charset="0"/>
            </a:endParaRPr>
          </a:p>
          <a:p>
            <a:pPr algn="ctr" eaLnBrk="1" hangingPunct="1">
              <a:lnSpc>
                <a:spcPct val="80000"/>
              </a:lnSpc>
              <a:defRPr/>
            </a:pPr>
            <a:endParaRPr lang="es-ES_tradnl" sz="24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j-lt"/>
              <a:cs typeface="Arial" pitchFamily="34" charset="0"/>
            </a:endParaRPr>
          </a:p>
          <a:p>
            <a:pPr algn="ctr" eaLnBrk="1" hangingPunct="1">
              <a:lnSpc>
                <a:spcPct val="80000"/>
              </a:lnSpc>
              <a:defRPr/>
            </a:pPr>
            <a:r>
              <a:rPr lang="es-ES_tradnl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Arial" pitchFamily="34" charset="0"/>
              </a:rPr>
              <a:t>			   </a:t>
            </a:r>
            <a:r>
              <a:rPr lang="es-ES_tradnl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Arial" pitchFamily="34" charset="0"/>
              </a:rPr>
              <a:t>Yazmín cárdenas quintero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es-ES_tradnl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Arial" pitchFamily="34" charset="0"/>
              </a:rPr>
              <a:t>		     		 Directora general de </a:t>
            </a:r>
            <a:r>
              <a:rPr lang="es-ES_tradnl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Arial" pitchFamily="34" charset="0"/>
              </a:rPr>
              <a:t>senniaf</a:t>
            </a:r>
            <a:endParaRPr lang="es-ES_tradnl" sz="18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j-lt"/>
              <a:cs typeface="Arial" pitchFamily="34" charset="0"/>
            </a:endParaRPr>
          </a:p>
          <a:p>
            <a:pPr algn="ctr" eaLnBrk="1" hangingPunct="1">
              <a:lnSpc>
                <a:spcPct val="80000"/>
              </a:lnSpc>
              <a:defRPr/>
            </a:pPr>
            <a:r>
              <a:rPr lang="es-ES_tradnl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Arial" pitchFamily="34" charset="0"/>
              </a:rPr>
              <a:t>				Octubre,2016</a:t>
            </a:r>
          </a:p>
          <a:p>
            <a:pPr algn="ctr" eaLnBrk="1" hangingPunct="1">
              <a:lnSpc>
                <a:spcPct val="80000"/>
              </a:lnSpc>
              <a:defRPr/>
            </a:pPr>
            <a:endParaRPr lang="es-ES_tradnl" sz="20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j-lt"/>
              <a:cs typeface="Arial" pitchFamily="34" charset="0"/>
            </a:endParaRPr>
          </a:p>
          <a:p>
            <a:pPr algn="ctr" eaLnBrk="1" hangingPunct="1">
              <a:lnSpc>
                <a:spcPct val="80000"/>
              </a:lnSpc>
              <a:defRPr/>
            </a:pPr>
            <a:endParaRPr lang="es-ES_tradnl" sz="24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j-lt"/>
              <a:cs typeface="Arial" pitchFamily="34" charset="0"/>
            </a:endParaRPr>
          </a:p>
          <a:p>
            <a:pPr algn="ctr" eaLnBrk="1" hangingPunct="1">
              <a:lnSpc>
                <a:spcPct val="80000"/>
              </a:lnSpc>
              <a:defRPr/>
            </a:pPr>
            <a:endParaRPr lang="es-ES_tradnl" sz="24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j-lt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s-ES_tradnl" sz="24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96553"/>
            <a:ext cx="1872208" cy="1094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112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6200377"/>
              </p:ext>
            </p:extLst>
          </p:nvPr>
        </p:nvGraphicFramePr>
        <p:xfrm>
          <a:off x="107504" y="332657"/>
          <a:ext cx="8928992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64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il_fi" descr="http://1.bp.blogspot.com/_Fp_256pp70M/S8io-2hLqlI/AAAAAAAAAO8/LqG4yeflK4U/s1600/Logo+de+la+SENNIA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164941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2" descr="http://wvw.nacion.com/ln_ee/2008/enero/26/_Img/1874470_0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081739"/>
            <a:ext cx="4608512" cy="2154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6329" y="803056"/>
            <a:ext cx="8299374" cy="3278683"/>
          </a:xfrm>
        </p:spPr>
        <p:txBody>
          <a:bodyPr/>
          <a:lstStyle/>
          <a:p>
            <a:pPr algn="ctr"/>
            <a:r>
              <a:rPr lang="es-ES" b="1" dirty="0" smtClean="0"/>
              <a:t>PLAN </a:t>
            </a:r>
            <a:r>
              <a:rPr lang="es-ES" b="1" dirty="0"/>
              <a:t>PILOTO DE RECONVERSIÓN INSTITUCIONAL Y DESINSTITUCIONALIZACIÓN.</a:t>
            </a:r>
            <a:r>
              <a:rPr lang="es-PA" dirty="0"/>
              <a:t/>
            </a:r>
            <a:br>
              <a:rPr lang="es-PA" dirty="0"/>
            </a:br>
            <a:r>
              <a:rPr lang="es-ES" b="1" dirty="0"/>
              <a:t>HACIA LA RESTITUCIÓN DEL DERECHO A LA CONVIVENCIA FAMILIAR Y COMUNITARIA DE LOS NIÑOS, NIÑAS Y ADOLESCENTES ALOJADOS EN LA CASA HOGAR </a:t>
            </a:r>
            <a:r>
              <a:rPr lang="es-ES" b="1" dirty="0" smtClean="0"/>
              <a:t>SONÁ-Veraguas-panamá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328847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404664"/>
            <a:ext cx="8856984" cy="6237312"/>
          </a:xfrm>
        </p:spPr>
        <p:txBody>
          <a:bodyPr>
            <a:normAutofit/>
          </a:bodyPr>
          <a:lstStyle/>
          <a:p>
            <a:pPr algn="ctr"/>
            <a:r>
              <a:rPr lang="es-ES" sz="2000" dirty="0" smtClean="0"/>
              <a:t>RECOMENDACIONES.</a:t>
            </a:r>
          </a:p>
          <a:p>
            <a:pPr algn="ctr"/>
            <a:endParaRPr lang="es-PA" sz="2000" dirty="0" smtClean="0"/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es-ES" sz="2000" dirty="0" smtClean="0"/>
              <a:t>Cerrar </a:t>
            </a:r>
            <a:r>
              <a:rPr lang="es-ES" sz="2000" dirty="0"/>
              <a:t>puerta de entrada o flujo de ingresos. Es determinante para el logro del objetivo del cierre del </a:t>
            </a:r>
            <a:r>
              <a:rPr lang="es-ES" sz="2000" dirty="0" smtClean="0"/>
              <a:t>programa y </a:t>
            </a:r>
            <a:r>
              <a:rPr lang="es-ES" sz="2000" dirty="0"/>
              <a:t>la reconversión institucional hacia servicios de fortalecimiento comunitario para que Casa Hogar </a:t>
            </a:r>
            <a:r>
              <a:rPr lang="es-ES" sz="2000" dirty="0" err="1"/>
              <a:t>Soná</a:t>
            </a:r>
            <a:r>
              <a:rPr lang="es-ES" sz="2000" dirty="0"/>
              <a:t> no sea más un recurso para el encierro de </a:t>
            </a:r>
            <a:r>
              <a:rPr lang="es-ES" sz="2000" dirty="0" smtClean="0"/>
              <a:t>niñas, </a:t>
            </a:r>
            <a:r>
              <a:rPr lang="es-ES" sz="2000" dirty="0"/>
              <a:t>y que la autoridad correspondiente </a:t>
            </a:r>
            <a:r>
              <a:rPr lang="es-ES" sz="2000" dirty="0" smtClean="0"/>
              <a:t>decida cerrar </a:t>
            </a:r>
            <a:r>
              <a:rPr lang="es-ES" sz="2000" dirty="0"/>
              <a:t>definitivamente la puerta de entrada</a:t>
            </a:r>
            <a:r>
              <a:rPr lang="es-ES" sz="2000" dirty="0" smtClean="0"/>
              <a:t>.</a:t>
            </a:r>
          </a:p>
          <a:p>
            <a:pPr lvl="0" algn="just"/>
            <a:endParaRPr lang="es-ES" sz="2000" dirty="0" smtClean="0"/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es-ES" sz="2000" dirty="0" smtClean="0"/>
              <a:t>Activar </a:t>
            </a:r>
            <a:r>
              <a:rPr lang="es-ES" sz="2000" dirty="0"/>
              <a:t>mecanismos de exigibilidad que permitan el seguimiento de las medidas de institucionalización</a:t>
            </a:r>
            <a:r>
              <a:rPr lang="es-ES" sz="2000" dirty="0" smtClean="0"/>
              <a:t>.</a:t>
            </a:r>
          </a:p>
          <a:p>
            <a:pPr marL="0" lvl="0" indent="0" algn="just"/>
            <a:endParaRPr lang="es-ES" sz="2000" dirty="0" smtClean="0"/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es-ES" sz="2000" dirty="0" smtClean="0"/>
              <a:t>Construcción </a:t>
            </a:r>
            <a:r>
              <a:rPr lang="es-ES" sz="2000" dirty="0"/>
              <a:t>de una oferta técnica idónea de cuidados alternativos basados en familia y comunidad (Acogimiento Familiar). SENNIAF debe fortalecer su actual programa de Acogimiento Familiar a nivel central y provincial a través de la construcción de un protocolo de actuación que otorgue autonomía de aplicación a sus oficinas </a:t>
            </a:r>
            <a:r>
              <a:rPr lang="es-ES" sz="2000" dirty="0" smtClean="0"/>
              <a:t>descentralizadas.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232455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6" descr="gracias%2B9"/>
          <p:cNvPicPr>
            <a:picLocks noGrp="1" noChangeAspect="1" noChangeArrowheads="1" noCrop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3728" y="1124744"/>
            <a:ext cx="5166107" cy="3108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564" name="il_fi" descr="http://1.bp.blogspot.com/_Fp_256pp70M/S8io-2hLqlI/AAAAAAAAAO8/LqG4yeflK4U/s1600/Logo+de+la+SENNIA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445125"/>
            <a:ext cx="187325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868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il_fi" descr="http://1.bp.blogspot.com/_Fp_256pp70M/S8io-2hLqlI/AAAAAAAAAO8/LqG4yeflK4U/s1600/Logo+de+la+SENNIA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34798"/>
            <a:ext cx="1654299" cy="955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828" y="332656"/>
            <a:ext cx="8712968" cy="65253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defRPr/>
            </a:pPr>
            <a:endParaRPr lang="es-ES_tradnl" sz="24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Arial" pitchFamily="34" charset="0"/>
            </a:endParaRPr>
          </a:p>
          <a:p>
            <a:pPr algn="ctr">
              <a:lnSpc>
                <a:spcPct val="170000"/>
              </a:lnSpc>
              <a:defRPr/>
            </a:pPr>
            <a:r>
              <a:rPr lang="es-ES_tradnl" sz="8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Arial" pitchFamily="34" charset="0"/>
              </a:rPr>
              <a:t>LEY </a:t>
            </a:r>
            <a:r>
              <a:rPr lang="es-ES_tradnl" sz="8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Arial" pitchFamily="34" charset="0"/>
              </a:rPr>
              <a:t>14 </a:t>
            </a:r>
            <a:r>
              <a:rPr lang="es-ES_tradnl" sz="8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Arial" pitchFamily="34" charset="0"/>
              </a:rPr>
              <a:t>DE 23 DE ENERO DE 2009</a:t>
            </a:r>
          </a:p>
          <a:p>
            <a:pPr algn="ctr">
              <a:lnSpc>
                <a:spcPct val="170000"/>
              </a:lnSpc>
              <a:defRPr/>
            </a:pPr>
            <a:r>
              <a:rPr lang="es-ES_tradnl" sz="8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Arial" pitchFamily="34" charset="0"/>
              </a:rPr>
              <a:t>CREA LA SECRETARÍA NACIONAL DE NIÑEZ, ADOLESCENCIA Y FAMILIA DE LA REPÚBLICA DE PANAMÁ</a:t>
            </a:r>
          </a:p>
          <a:p>
            <a:pPr algn="ctr">
              <a:lnSpc>
                <a:spcPct val="170000"/>
              </a:lnSpc>
              <a:defRPr/>
            </a:pPr>
            <a:endParaRPr lang="es-ES_tradnl" sz="80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j-lt"/>
              <a:cs typeface="Arial" pitchFamily="34" charset="0"/>
            </a:endParaRPr>
          </a:p>
          <a:p>
            <a:pPr marL="685800" indent="-685800" algn="just">
              <a:lnSpc>
                <a:spcPct val="170000"/>
              </a:lnSpc>
              <a:buFont typeface="Wingdings" panose="05000000000000000000" pitchFamily="2" charset="2"/>
              <a:buChar char="Ø"/>
              <a:defRPr/>
            </a:pPr>
            <a:r>
              <a:rPr lang="es-ES" sz="8800" dirty="0" smtClean="0">
                <a:solidFill>
                  <a:srgbClr val="000000"/>
                </a:solidFill>
                <a:latin typeface="+mj-lt"/>
                <a:cs typeface="Arial"/>
              </a:rPr>
              <a:t>Es una entidad pública descentralizada y especializada del Estado, con personería jurídica, patrimonio propio y autonomía administrativa, presupuestaria, financiera, técnica y de gestión.</a:t>
            </a:r>
          </a:p>
          <a:p>
            <a:pPr marL="685800" indent="-685800" algn="just">
              <a:lnSpc>
                <a:spcPct val="170000"/>
              </a:lnSpc>
              <a:buFont typeface="Wingdings" panose="05000000000000000000" pitchFamily="2" charset="2"/>
              <a:buChar char="Ø"/>
              <a:defRPr/>
            </a:pPr>
            <a:endParaRPr lang="es-ES" sz="8800" dirty="0" smtClean="0">
              <a:solidFill>
                <a:srgbClr val="000000"/>
              </a:solidFill>
              <a:latin typeface="+mj-lt"/>
              <a:cs typeface="Arial"/>
            </a:endParaRPr>
          </a:p>
          <a:p>
            <a:pPr marL="685800" indent="-685800" algn="just">
              <a:lnSpc>
                <a:spcPct val="170000"/>
              </a:lnSpc>
              <a:buFont typeface="Wingdings" panose="05000000000000000000" pitchFamily="2" charset="2"/>
              <a:buChar char="Ø"/>
              <a:defRPr/>
            </a:pPr>
            <a:r>
              <a:rPr lang="es-ES" sz="8800" dirty="0" smtClean="0">
                <a:solidFill>
                  <a:srgbClr val="000000"/>
                </a:solidFill>
                <a:latin typeface="+mj-lt"/>
                <a:cs typeface="Arial"/>
              </a:rPr>
              <a:t>Responsable </a:t>
            </a:r>
            <a:r>
              <a:rPr lang="es-ES" sz="8800" dirty="0" smtClean="0">
                <a:solidFill>
                  <a:srgbClr val="000000"/>
                </a:solidFill>
                <a:latin typeface="+mj-lt"/>
                <a:cs typeface="Arial"/>
              </a:rPr>
              <a:t>de coordinar, articular, ejecutar y dar seguimiento al cumplimiento de las </a:t>
            </a:r>
            <a:r>
              <a:rPr lang="es-ES" sz="8800" u="sng" dirty="0" smtClean="0">
                <a:solidFill>
                  <a:srgbClr val="000000"/>
                </a:solidFill>
                <a:latin typeface="+mj-lt"/>
                <a:cs typeface="Arial"/>
              </a:rPr>
              <a:t>políticas de protección integral</a:t>
            </a:r>
            <a:r>
              <a:rPr lang="es-ES" sz="8800" dirty="0" smtClean="0">
                <a:solidFill>
                  <a:srgbClr val="000000"/>
                </a:solidFill>
                <a:latin typeface="+mj-lt"/>
                <a:cs typeface="Arial"/>
              </a:rPr>
              <a:t> de los derechos de la niñez y adolescencia.</a:t>
            </a:r>
          </a:p>
          <a:p>
            <a:pPr algn="just">
              <a:lnSpc>
                <a:spcPct val="170000"/>
              </a:lnSpc>
              <a:buFontTx/>
              <a:buChar char="•"/>
              <a:defRPr/>
            </a:pPr>
            <a:endParaRPr lang="es-ES" sz="3500" dirty="0" smtClean="0">
              <a:solidFill>
                <a:srgbClr val="000000"/>
              </a:solidFill>
              <a:latin typeface="+mj-lt"/>
              <a:cs typeface="Arial"/>
            </a:endParaRPr>
          </a:p>
          <a:p>
            <a:pPr algn="ctr">
              <a:lnSpc>
                <a:spcPct val="80000"/>
              </a:lnSpc>
              <a:defRPr/>
            </a:pPr>
            <a:endParaRPr lang="es-ES_tradnl" sz="24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j-lt"/>
              <a:cs typeface="Arial" pitchFamily="34" charset="0"/>
            </a:endParaRPr>
          </a:p>
          <a:p>
            <a:pPr algn="ctr">
              <a:lnSpc>
                <a:spcPct val="80000"/>
              </a:lnSpc>
              <a:defRPr/>
            </a:pPr>
            <a:endParaRPr lang="es-ES_tradnl" sz="24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j-lt"/>
              <a:cs typeface="Arial" pitchFamily="34" charset="0"/>
            </a:endParaRPr>
          </a:p>
          <a:p>
            <a:pPr algn="ctr">
              <a:lnSpc>
                <a:spcPct val="80000"/>
              </a:lnSpc>
              <a:defRPr/>
            </a:pPr>
            <a:endParaRPr lang="es-ES_tradnl" sz="24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j-lt"/>
              <a:cs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s-ES_tradnl" sz="24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348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96519"/>
            <a:ext cx="8633416" cy="811544"/>
          </a:xfrm>
        </p:spPr>
        <p:txBody>
          <a:bodyPr/>
          <a:lstStyle/>
          <a:p>
            <a:pPr algn="ctr">
              <a:lnSpc>
                <a:spcPct val="170000"/>
              </a:lnSpc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LEY NO.14 DE 23 DE ENERO DE 2009</a:t>
            </a:r>
            <a:b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</a:br>
            <a:endParaRPr lang="es-PA" sz="1600" b="1" dirty="0"/>
          </a:p>
        </p:txBody>
      </p:sp>
      <p:sp>
        <p:nvSpPr>
          <p:cNvPr id="4" name="Rectangle 3"/>
          <p:cNvSpPr txBox="1">
            <a:spLocks noGrp="1" noChangeArrowheads="1"/>
          </p:cNvSpPr>
          <p:nvPr>
            <p:ph idx="1"/>
          </p:nvPr>
        </p:nvSpPr>
        <p:spPr>
          <a:xfrm>
            <a:off x="272457" y="908720"/>
            <a:ext cx="3816424" cy="5310718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70000"/>
              </a:lnSpc>
              <a:defRPr/>
            </a:pPr>
            <a:r>
              <a:rPr lang="es-ES" sz="6000" dirty="0" smtClean="0">
                <a:solidFill>
                  <a:srgbClr val="000000"/>
                </a:solidFill>
                <a:latin typeface="+mj-lt"/>
                <a:cs typeface="Arial"/>
              </a:rPr>
              <a:t>-COORDINAR Y ARTICULAR LA EJECUCIÓN DE LA POLÍTICA SOCIAL EN MATERIA DE NIÑEZ Y ADOLESCENCIA, Y DAR SEGUIMIENTO A LOS PLANES, PROGRAMAS, PROYECTOS Y ACCIONES DE ESTA</a:t>
            </a:r>
            <a:r>
              <a:rPr lang="es-ES" sz="6000" dirty="0" smtClean="0">
                <a:solidFill>
                  <a:srgbClr val="000000"/>
                </a:solidFill>
                <a:latin typeface="+mj-lt"/>
                <a:cs typeface="Arial"/>
              </a:rPr>
              <a:t>.</a:t>
            </a:r>
          </a:p>
          <a:p>
            <a:pPr marL="0" indent="0" algn="just">
              <a:lnSpc>
                <a:spcPct val="170000"/>
              </a:lnSpc>
              <a:defRPr/>
            </a:pPr>
            <a:endParaRPr lang="es-ES" sz="6000" dirty="0" smtClean="0">
              <a:solidFill>
                <a:srgbClr val="000000"/>
              </a:solidFill>
              <a:latin typeface="+mj-lt"/>
              <a:cs typeface="Arial"/>
            </a:endParaRPr>
          </a:p>
          <a:p>
            <a:pPr marL="0" indent="0" algn="just">
              <a:lnSpc>
                <a:spcPct val="170000"/>
              </a:lnSpc>
              <a:defRPr/>
            </a:pPr>
            <a:r>
              <a:rPr lang="es-ES" sz="6000" dirty="0" smtClean="0">
                <a:solidFill>
                  <a:srgbClr val="000000"/>
                </a:solidFill>
                <a:latin typeface="+mj-lt"/>
                <a:cs typeface="Arial"/>
              </a:rPr>
              <a:t>-CREAR MECANISMOS DE COORDINACIÓN INTERINSTITUCIONAL E INTERSECTORIAL PARA LA EJECUCIÓN DE LA POLÍTICA PÚBLICA EN MATERIA DE NIÑEZ Y ADOLESCENCIA</a:t>
            </a:r>
            <a:r>
              <a:rPr lang="es-ES" sz="6000" dirty="0" smtClean="0">
                <a:solidFill>
                  <a:srgbClr val="000000"/>
                </a:solidFill>
                <a:latin typeface="+mj-lt"/>
                <a:cs typeface="Arial"/>
              </a:rPr>
              <a:t>.</a:t>
            </a:r>
          </a:p>
          <a:p>
            <a:pPr marL="0" indent="0" algn="just">
              <a:lnSpc>
                <a:spcPct val="170000"/>
              </a:lnSpc>
              <a:defRPr/>
            </a:pPr>
            <a:endParaRPr lang="es-ES" sz="6000" dirty="0" smtClean="0">
              <a:solidFill>
                <a:srgbClr val="000000"/>
              </a:solidFill>
              <a:latin typeface="+mj-lt"/>
              <a:cs typeface="Arial"/>
            </a:endParaRPr>
          </a:p>
          <a:p>
            <a:pPr marL="0" indent="0" algn="just">
              <a:lnSpc>
                <a:spcPct val="170000"/>
              </a:lnSpc>
              <a:defRPr/>
            </a:pPr>
            <a:r>
              <a:rPr lang="es-ES" sz="6000" dirty="0" smtClean="0">
                <a:solidFill>
                  <a:srgbClr val="000000"/>
                </a:solidFill>
                <a:latin typeface="+mj-lt"/>
                <a:cs typeface="Arial"/>
              </a:rPr>
              <a:t>-</a:t>
            </a:r>
            <a:r>
              <a:rPr lang="es-ES" sz="6000" dirty="0">
                <a:solidFill>
                  <a:srgbClr val="000000"/>
                </a:solidFill>
                <a:cs typeface="Arial"/>
              </a:rPr>
              <a:t>-REALIZAR ACCIONES DE PROMOCIÓN DE LOS DERECHOS DE LA NNA Y LA FAMILIA.</a:t>
            </a:r>
          </a:p>
          <a:p>
            <a:pPr marL="0" indent="0" algn="just">
              <a:lnSpc>
                <a:spcPct val="170000"/>
              </a:lnSpc>
              <a:defRPr/>
            </a:pPr>
            <a:endParaRPr lang="es-ES" sz="5600" dirty="0" smtClean="0">
              <a:solidFill>
                <a:srgbClr val="000000"/>
              </a:solidFill>
              <a:latin typeface="+mj-lt"/>
              <a:cs typeface="Arial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4644008" y="1204582"/>
            <a:ext cx="4168920" cy="5586145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70000"/>
              </a:lnSpc>
              <a:defRPr/>
            </a:pPr>
            <a:r>
              <a:rPr lang="es-ES" sz="1400" b="1" dirty="0" smtClean="0">
                <a:solidFill>
                  <a:srgbClr val="000000"/>
                </a:solidFill>
                <a:latin typeface="+mj-lt"/>
                <a:cs typeface="Arial"/>
              </a:rPr>
              <a:t>-SUPERVISAR </a:t>
            </a:r>
            <a:r>
              <a:rPr lang="es-ES" sz="1400" b="1" dirty="0">
                <a:solidFill>
                  <a:srgbClr val="000000"/>
                </a:solidFill>
                <a:latin typeface="+mj-lt"/>
                <a:cs typeface="Arial"/>
              </a:rPr>
              <a:t>LA CALIDAD EN LA PRESTACIÓN DE SERVICIOS SOCIALES DIRIGIDOS A LA NIÑEZ Y LA ADOLESCENCIA Y SU APEGO AL RESPETO DE LOS DERECHOS HUMANOS</a:t>
            </a:r>
            <a:r>
              <a:rPr lang="es-ES" sz="1400" b="1" dirty="0" smtClean="0">
                <a:solidFill>
                  <a:srgbClr val="000000"/>
                </a:solidFill>
                <a:latin typeface="+mj-lt"/>
                <a:cs typeface="Arial"/>
              </a:rPr>
              <a:t>.</a:t>
            </a:r>
          </a:p>
          <a:p>
            <a:pPr algn="just">
              <a:lnSpc>
                <a:spcPct val="170000"/>
              </a:lnSpc>
              <a:defRPr/>
            </a:pPr>
            <a:endParaRPr lang="es-ES" sz="1400" b="1" dirty="0" smtClean="0">
              <a:solidFill>
                <a:srgbClr val="000000"/>
              </a:solidFill>
              <a:latin typeface="+mj-lt"/>
              <a:cs typeface="Arial"/>
            </a:endParaRPr>
          </a:p>
          <a:p>
            <a:pPr algn="just">
              <a:lnSpc>
                <a:spcPct val="170000"/>
              </a:lnSpc>
              <a:defRPr/>
            </a:pPr>
            <a:r>
              <a:rPr lang="es-ES" sz="1400" b="1" dirty="0" smtClean="0">
                <a:solidFill>
                  <a:srgbClr val="000000"/>
                </a:solidFill>
                <a:latin typeface="+mj-lt"/>
                <a:cs typeface="Arial"/>
              </a:rPr>
              <a:t>-DISEÑAR</a:t>
            </a:r>
            <a:r>
              <a:rPr lang="es-ES" sz="1400" b="1" dirty="0">
                <a:solidFill>
                  <a:srgbClr val="000000"/>
                </a:solidFill>
                <a:latin typeface="+mj-lt"/>
                <a:cs typeface="Arial"/>
              </a:rPr>
              <a:t>, EJECUTAR Y EVALUAR PROGRAMAS, PROYECTOS Y SERVICIOS DE PREVENCIÓN, ORIENTACIÓN, ATENCIÓN, Y PROTECCIÓN PARA LA ATENCIÓN INTEGRAL DE NNA Y PARA EL FORTALECIMIENTO DE LA FAMILIA, EJECUTADO POR ENTIDADES PÚBLICAS Y PRIVADAS</a:t>
            </a:r>
            <a:r>
              <a:rPr lang="es-ES" sz="1400" b="1" dirty="0" smtClean="0">
                <a:solidFill>
                  <a:srgbClr val="000000"/>
                </a:solidFill>
                <a:latin typeface="+mj-lt"/>
                <a:cs typeface="Arial"/>
              </a:rPr>
              <a:t>.</a:t>
            </a:r>
          </a:p>
          <a:p>
            <a:pPr algn="just">
              <a:lnSpc>
                <a:spcPct val="170000"/>
              </a:lnSpc>
              <a:defRPr/>
            </a:pPr>
            <a:endParaRPr lang="es-ES" sz="1400" b="1" dirty="0">
              <a:solidFill>
                <a:srgbClr val="000000"/>
              </a:solidFill>
              <a:latin typeface="+mj-lt"/>
              <a:cs typeface="Arial"/>
            </a:endParaRPr>
          </a:p>
          <a:p>
            <a:pPr algn="just">
              <a:lnSpc>
                <a:spcPct val="170000"/>
              </a:lnSpc>
              <a:defRPr/>
            </a:pPr>
            <a:r>
              <a:rPr lang="es-ES" sz="1400" b="1" dirty="0" smtClean="0">
                <a:solidFill>
                  <a:srgbClr val="000000"/>
                </a:solidFill>
                <a:latin typeface="+mj-lt"/>
                <a:cs typeface="Arial"/>
              </a:rPr>
              <a:t>-EJERCER </a:t>
            </a:r>
            <a:r>
              <a:rPr lang="es-ES" sz="1400" b="1" dirty="0">
                <a:solidFill>
                  <a:srgbClr val="000000"/>
                </a:solidFill>
                <a:latin typeface="+mj-lt"/>
                <a:cs typeface="Arial"/>
              </a:rPr>
              <a:t>LAS FUNCIONES DE AUTORIDAD CENTRAL EN MATERIA DE ADOPCIONES NACIONALES E INTERNACIONALES.</a:t>
            </a:r>
          </a:p>
        </p:txBody>
      </p:sp>
      <p:pic>
        <p:nvPicPr>
          <p:cNvPr id="5" name="il_fi" descr="http://1.bp.blogspot.com/_Fp_256pp70M/S8io-2hLqlI/AAAAAAAAAO8/LqG4yeflK4U/s1600/Logo+de+la+SENNIA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802" y="0"/>
            <a:ext cx="164941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410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8313" y="404813"/>
            <a:ext cx="8229600" cy="5576887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endParaRPr lang="es-ES" sz="2400" b="1" kern="1200" dirty="0" smtClean="0">
              <a:solidFill>
                <a:srgbClr val="000000"/>
              </a:solidFill>
              <a:effectLst/>
              <a:cs typeface="Arial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endParaRPr lang="es-ES" sz="1000" kern="1200" dirty="0" smtClean="0">
              <a:solidFill>
                <a:srgbClr val="000000"/>
              </a:solidFill>
              <a:effectLst/>
              <a:cs typeface="Arial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es-ES" sz="3200" b="1" kern="1200" dirty="0" smtClean="0">
                <a:solidFill>
                  <a:srgbClr val="000000"/>
                </a:solidFill>
                <a:effectLst/>
                <a:cs typeface="Arial" pitchFamily="34" charset="0"/>
              </a:rPr>
              <a:t>VISION:</a:t>
            </a:r>
            <a:endParaRPr lang="es-ES" sz="3200" b="1" kern="1200" dirty="0" smtClean="0">
              <a:solidFill>
                <a:srgbClr val="000000"/>
              </a:solidFill>
              <a:effectLst/>
              <a:cs typeface="Arial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endParaRPr lang="es-ES" sz="3200" kern="1200" dirty="0" smtClean="0">
              <a:solidFill>
                <a:srgbClr val="000000"/>
              </a:solidFill>
              <a:effectLst/>
              <a:cs typeface="Arial" pitchFamily="34" charset="0"/>
            </a:endParaRPr>
          </a:p>
          <a:p>
            <a:pPr marL="0" indent="0" algn="just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es-ES" sz="3200" kern="1200" dirty="0" smtClean="0">
                <a:solidFill>
                  <a:srgbClr val="000000"/>
                </a:solidFill>
                <a:effectLst/>
                <a:cs typeface="Arial" pitchFamily="34" charset="0"/>
              </a:rPr>
              <a:t>Ser la entidad garante de la protección integral de los derechos de la niñez, adolescencia y la familia, desde la transversalización en las políticas públicas, la corresponsabilidad estatal y la participación activa de la sociedad y los gobiernos locales.</a:t>
            </a:r>
          </a:p>
          <a:p>
            <a:pPr>
              <a:defRPr/>
            </a:pPr>
            <a:endParaRPr lang="es-PA" dirty="0"/>
          </a:p>
        </p:txBody>
      </p:sp>
      <p:pic>
        <p:nvPicPr>
          <p:cNvPr id="6147" name="il_fi" descr="http://1.bp.blogspot.com/_Fp_256pp70M/S8io-2hLqlI/AAAAAAAAAO8/LqG4yeflK4U/s1600/Logo+de+la+SENNIA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3834"/>
            <a:ext cx="164941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779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3356992"/>
            <a:ext cx="8640960" cy="2736207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  <a:buClrTx/>
            </a:pPr>
            <a:r>
              <a:rPr lang="es-ES" altLang="es-PA" sz="2400" dirty="0">
                <a:solidFill>
                  <a:srgbClr val="000000"/>
                </a:solidFill>
              </a:rPr>
              <a:t> </a:t>
            </a:r>
            <a:r>
              <a:rPr lang="es-ES" altLang="es-PA" sz="2400" dirty="0" smtClean="0">
                <a:solidFill>
                  <a:srgbClr val="000000"/>
                </a:solidFill>
              </a:rPr>
              <a:t>  - I</a:t>
            </a:r>
            <a:r>
              <a:rPr lang="es-ES" altLang="es-PA" sz="2400" dirty="0" smtClean="0">
                <a:solidFill>
                  <a:srgbClr val="000000"/>
                </a:solidFill>
                <a:effectLst/>
              </a:rPr>
              <a:t>nvestiga la situación personal y familiar de todos los NNA que se encuentran privados del Derecho a Convivir en Familia, es decir en presunto estado de abandono; con miras a proveerles una alternativa familiar que le brinde todos los cuidados, orientación y protección que necesiten, en el ámbito afectivo, moral y material.</a:t>
            </a:r>
          </a:p>
          <a:p>
            <a:pPr algn="just" eaLnBrk="1" hangingPunct="1">
              <a:lnSpc>
                <a:spcPct val="90000"/>
              </a:lnSpc>
              <a:buClrTx/>
            </a:pPr>
            <a:endParaRPr lang="es-ES" altLang="es-PA" sz="2400" dirty="0" smtClean="0">
              <a:solidFill>
                <a:srgbClr val="000000"/>
              </a:solidFill>
              <a:effectLst/>
            </a:endParaRPr>
          </a:p>
          <a:p>
            <a:pPr algn="just" eaLnBrk="1" hangingPunct="1">
              <a:lnSpc>
                <a:spcPct val="90000"/>
              </a:lnSpc>
              <a:buClrTx/>
            </a:pPr>
            <a:r>
              <a:rPr lang="es-ES" altLang="es-PA" sz="2400" dirty="0">
                <a:solidFill>
                  <a:srgbClr val="000000"/>
                </a:solidFill>
              </a:rPr>
              <a:t>	</a:t>
            </a:r>
            <a:r>
              <a:rPr lang="es-ES" altLang="es-PA" sz="2400" dirty="0" smtClean="0">
                <a:solidFill>
                  <a:srgbClr val="000000"/>
                </a:solidFill>
              </a:rPr>
              <a:t>-</a:t>
            </a:r>
            <a:r>
              <a:rPr lang="es-ES" altLang="es-PA" sz="2400" dirty="0" smtClean="0">
                <a:solidFill>
                  <a:srgbClr val="000000"/>
                </a:solidFill>
                <a:effectLst/>
              </a:rPr>
              <a:t>NNA </a:t>
            </a:r>
            <a:r>
              <a:rPr lang="es-ES" altLang="es-PA" sz="2400" dirty="0" smtClean="0">
                <a:solidFill>
                  <a:srgbClr val="000000"/>
                </a:solidFill>
                <a:effectLst/>
              </a:rPr>
              <a:t>que se encuentran albergados en la mayoría de los casos en 58 instituciones de protección</a:t>
            </a:r>
            <a:r>
              <a:rPr lang="es-ES" altLang="es-PA" sz="2400" dirty="0">
                <a:solidFill>
                  <a:srgbClr val="000000"/>
                </a:solidFill>
              </a:rPr>
              <a:t> </a:t>
            </a:r>
            <a:r>
              <a:rPr lang="es-ES" altLang="es-PA" sz="2400" dirty="0" smtClean="0">
                <a:solidFill>
                  <a:srgbClr val="000000"/>
                </a:solidFill>
              </a:rPr>
              <a:t>(Albergues/Casas Hogares) registrados y supervisados por SENNIAF. </a:t>
            </a:r>
            <a:endParaRPr lang="es-ES" altLang="es-PA" sz="2400" dirty="0" smtClean="0">
              <a:solidFill>
                <a:srgbClr val="000000"/>
              </a:solidFill>
              <a:effectLst/>
            </a:endParaRPr>
          </a:p>
          <a:p>
            <a:pPr algn="just" eaLnBrk="1" hangingPunct="1">
              <a:lnSpc>
                <a:spcPct val="90000"/>
              </a:lnSpc>
              <a:buClrTx/>
            </a:pPr>
            <a:endParaRPr lang="es-ES" altLang="es-PA" sz="2400" dirty="0" smtClean="0">
              <a:solidFill>
                <a:srgbClr val="000000"/>
              </a:solidFill>
              <a:effectLst/>
            </a:endParaRPr>
          </a:p>
        </p:txBody>
      </p:sp>
      <p:pic>
        <p:nvPicPr>
          <p:cNvPr id="10244" name="il_fi" descr="http://1.bp.blogspot.com/_Fp_256pp70M/S8io-2hLqlI/AAAAAAAAAO8/LqG4yeflK4U/s1600/Logo+de+la+SENNIA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64941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493" y="476672"/>
            <a:ext cx="4369779" cy="2471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255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title"/>
          </p:nvPr>
        </p:nvSpPr>
        <p:spPr>
          <a:xfrm>
            <a:off x="302196" y="187323"/>
            <a:ext cx="6768752" cy="1407244"/>
          </a:xfrm>
          <a:ln>
            <a:solidFill>
              <a:schemeClr val="bg2"/>
            </a:solidFill>
          </a:ln>
        </p:spPr>
        <p:txBody>
          <a:bodyPr>
            <a:noAutofit/>
          </a:bodyPr>
          <a:lstStyle/>
          <a:p>
            <a:pPr algn="ctr"/>
            <a:r>
              <a:rPr lang="es-PA" altLang="es-PA" b="1" dirty="0" smtClean="0">
                <a:solidFill>
                  <a:srgbClr val="000000"/>
                </a:solidFill>
                <a:effectLst/>
              </a:rPr>
              <a:t>Ley 46 de 17 DE JULIO DE 2013 “General de Adopciones de la República de Panamá”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2196" y="1772816"/>
            <a:ext cx="8590284" cy="4392488"/>
          </a:xfrm>
        </p:spPr>
        <p:txBody>
          <a:bodyPr>
            <a:noAutofit/>
          </a:bodyPr>
          <a:lstStyle/>
          <a:p>
            <a:pPr marL="0" indent="0" algn="just" eaLnBrk="1" hangingPunct="1">
              <a:lnSpc>
                <a:spcPct val="90000"/>
              </a:lnSpc>
              <a:buClrTx/>
              <a:buFont typeface="Wingdings" pitchFamily="2" charset="2"/>
              <a:buNone/>
              <a:defRPr/>
            </a:pPr>
            <a:r>
              <a:rPr lang="es-ES" altLang="es-PA" sz="2800" b="1" dirty="0">
                <a:solidFill>
                  <a:srgbClr val="DADADA">
                    <a:lumMod val="10000"/>
                  </a:srgbClr>
                </a:solidFill>
                <a:effectLst/>
              </a:rPr>
              <a:t>Artículo </a:t>
            </a:r>
            <a:r>
              <a:rPr lang="es-ES" altLang="es-PA" sz="2800" b="1" dirty="0" smtClean="0">
                <a:solidFill>
                  <a:srgbClr val="DADADA">
                    <a:lumMod val="10000"/>
                  </a:srgbClr>
                </a:solidFill>
                <a:effectLst/>
              </a:rPr>
              <a:t>2. Propósitos</a:t>
            </a:r>
            <a:r>
              <a:rPr lang="es-ES" altLang="es-PA" sz="2800" b="1" dirty="0" smtClean="0">
                <a:solidFill>
                  <a:srgbClr val="DADADA">
                    <a:lumMod val="10000"/>
                  </a:srgbClr>
                </a:solidFill>
                <a:effectLst/>
              </a:rPr>
              <a:t>:</a:t>
            </a:r>
          </a:p>
          <a:p>
            <a:pPr marL="0" indent="0" algn="just" eaLnBrk="1" hangingPunct="1">
              <a:lnSpc>
                <a:spcPct val="90000"/>
              </a:lnSpc>
              <a:buClrTx/>
              <a:buFont typeface="Wingdings" pitchFamily="2" charset="2"/>
              <a:buNone/>
              <a:defRPr/>
            </a:pPr>
            <a:endParaRPr lang="es-ES" altLang="es-PA" sz="2800" b="1" dirty="0" smtClean="0">
              <a:solidFill>
                <a:srgbClr val="DADADA">
                  <a:lumMod val="10000"/>
                </a:srgbClr>
              </a:solidFill>
              <a:effectLst/>
            </a:endParaRPr>
          </a:p>
          <a:p>
            <a:pPr marL="457200" indent="-457200" algn="just" eaLnBrk="1" hangingPunct="1">
              <a:lnSpc>
                <a:spcPct val="90000"/>
              </a:lnSpc>
              <a:buClrTx/>
              <a:buFont typeface="+mj-lt"/>
              <a:buAutoNum type="arabicPeriod"/>
              <a:defRPr/>
            </a:pPr>
            <a:r>
              <a:rPr lang="es-ES" altLang="es-PA" sz="2800" dirty="0" smtClean="0">
                <a:solidFill>
                  <a:srgbClr val="DADADA">
                    <a:lumMod val="10000"/>
                  </a:srgbClr>
                </a:solidFill>
                <a:effectLst/>
              </a:rPr>
              <a:t>Restituir </a:t>
            </a:r>
            <a:r>
              <a:rPr lang="es-ES" altLang="es-PA" sz="2800" dirty="0">
                <a:solidFill>
                  <a:srgbClr val="DADADA">
                    <a:lumMod val="10000"/>
                  </a:srgbClr>
                </a:solidFill>
                <a:effectLst/>
              </a:rPr>
              <a:t>de manera expedita el Derecho a la Convivencia </a:t>
            </a:r>
            <a:r>
              <a:rPr lang="es-ES" altLang="es-PA" sz="2800" dirty="0" smtClean="0">
                <a:solidFill>
                  <a:srgbClr val="DADADA">
                    <a:lumMod val="10000"/>
                  </a:srgbClr>
                </a:solidFill>
                <a:effectLst/>
              </a:rPr>
              <a:t>Familiar </a:t>
            </a:r>
            <a:r>
              <a:rPr lang="es-ES" altLang="es-PA" sz="2800" dirty="0">
                <a:solidFill>
                  <a:srgbClr val="DADADA">
                    <a:lumMod val="10000"/>
                  </a:srgbClr>
                </a:solidFill>
                <a:effectLst/>
              </a:rPr>
              <a:t>al niño, niña y adolescente, el cual se le haya privado de este derecho</a:t>
            </a:r>
            <a:r>
              <a:rPr lang="es-ES" altLang="es-PA" sz="2800" dirty="0" smtClean="0">
                <a:solidFill>
                  <a:srgbClr val="DADADA">
                    <a:lumMod val="10000"/>
                  </a:srgbClr>
                </a:solidFill>
                <a:effectLst/>
              </a:rPr>
              <a:t>.</a:t>
            </a:r>
          </a:p>
          <a:p>
            <a:pPr marL="457200" indent="-457200" algn="just" eaLnBrk="1" hangingPunct="1">
              <a:lnSpc>
                <a:spcPct val="90000"/>
              </a:lnSpc>
              <a:buClrTx/>
              <a:buFont typeface="+mj-lt"/>
              <a:buAutoNum type="arabicPeriod"/>
              <a:defRPr/>
            </a:pPr>
            <a:r>
              <a:rPr lang="es-ES" altLang="es-PA" sz="2800" dirty="0" smtClean="0">
                <a:solidFill>
                  <a:srgbClr val="DADADA">
                    <a:lumMod val="10000"/>
                  </a:srgbClr>
                </a:solidFill>
                <a:effectLst/>
              </a:rPr>
              <a:t>Proteger </a:t>
            </a:r>
            <a:r>
              <a:rPr lang="es-ES" altLang="es-PA" sz="2800" dirty="0">
                <a:solidFill>
                  <a:srgbClr val="DADADA">
                    <a:lumMod val="10000"/>
                  </a:srgbClr>
                </a:solidFill>
                <a:effectLst/>
              </a:rPr>
              <a:t>al </a:t>
            </a:r>
            <a:r>
              <a:rPr lang="es-ES" altLang="es-PA" sz="2800" dirty="0" smtClean="0">
                <a:solidFill>
                  <a:srgbClr val="DADADA">
                    <a:lumMod val="10000"/>
                  </a:srgbClr>
                </a:solidFill>
              </a:rPr>
              <a:t>NNA </a:t>
            </a:r>
            <a:r>
              <a:rPr lang="es-ES" altLang="es-PA" sz="2800" dirty="0" smtClean="0">
                <a:solidFill>
                  <a:srgbClr val="DADADA">
                    <a:lumMod val="10000"/>
                  </a:srgbClr>
                </a:solidFill>
                <a:effectLst/>
              </a:rPr>
              <a:t>de </a:t>
            </a:r>
            <a:r>
              <a:rPr lang="es-ES" altLang="es-PA" sz="2800" dirty="0">
                <a:solidFill>
                  <a:srgbClr val="DADADA">
                    <a:lumMod val="10000"/>
                  </a:srgbClr>
                </a:solidFill>
                <a:effectLst/>
              </a:rPr>
              <a:t>la separación innecesaria de su familia biológica nuclear y de su familia consanguínea</a:t>
            </a:r>
            <a:r>
              <a:rPr lang="es-ES" altLang="es-PA" sz="2800" dirty="0" smtClean="0">
                <a:solidFill>
                  <a:srgbClr val="DADADA">
                    <a:lumMod val="10000"/>
                  </a:srgbClr>
                </a:solidFill>
                <a:effectLst/>
              </a:rPr>
              <a:t>.</a:t>
            </a:r>
          </a:p>
          <a:p>
            <a:pPr marL="457200" indent="-457200" algn="just" eaLnBrk="1" hangingPunct="1">
              <a:lnSpc>
                <a:spcPct val="90000"/>
              </a:lnSpc>
              <a:buClrTx/>
              <a:buFont typeface="+mj-lt"/>
              <a:buAutoNum type="arabicPeriod"/>
              <a:defRPr/>
            </a:pPr>
            <a:r>
              <a:rPr lang="es-ES" altLang="es-PA" sz="2800" dirty="0" smtClean="0">
                <a:solidFill>
                  <a:srgbClr val="DADADA">
                    <a:lumMod val="10000"/>
                  </a:srgbClr>
                </a:solidFill>
              </a:rPr>
              <a:t>Facilitar la colocación permanente del NNA con familiares </a:t>
            </a:r>
            <a:r>
              <a:rPr lang="es-ES" altLang="es-PA" sz="2800" dirty="0" err="1" smtClean="0">
                <a:solidFill>
                  <a:srgbClr val="DADADA">
                    <a:lumMod val="10000"/>
                  </a:srgbClr>
                </a:solidFill>
              </a:rPr>
              <a:t>acogentes</a:t>
            </a:r>
            <a:r>
              <a:rPr lang="es-ES" altLang="es-PA" sz="2800" dirty="0" smtClean="0">
                <a:solidFill>
                  <a:srgbClr val="DADADA">
                    <a:lumMod val="10000"/>
                  </a:srgbClr>
                </a:solidFill>
              </a:rPr>
              <a:t> </a:t>
            </a:r>
            <a:r>
              <a:rPr lang="es-ES" altLang="es-PA" sz="2800" dirty="0" smtClean="0">
                <a:solidFill>
                  <a:srgbClr val="DADADA">
                    <a:lumMod val="10000"/>
                  </a:srgbClr>
                </a:solidFill>
              </a:rPr>
              <a:t>o con padres adoptivos que puedan brindarle amor, seguridad cuidado y apoyo.</a:t>
            </a:r>
            <a:endParaRPr lang="es-ES" altLang="es-PA" sz="2800" dirty="0">
              <a:solidFill>
                <a:srgbClr val="DADADA">
                  <a:lumMod val="10000"/>
                </a:srgbClr>
              </a:solidFill>
              <a:effectLst/>
            </a:endParaRPr>
          </a:p>
        </p:txBody>
      </p:sp>
      <p:pic>
        <p:nvPicPr>
          <p:cNvPr id="14340" name="il_fi" descr="http://1.bp.blogspot.com/_Fp_256pp70M/S8io-2hLqlI/AAAAAAAAAO8/LqG4yeflK4U/s1600/Logo+de+la+SENNIA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80266"/>
            <a:ext cx="164941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532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7524" y="250248"/>
            <a:ext cx="8136904" cy="692696"/>
          </a:xfrm>
        </p:spPr>
        <p:txBody>
          <a:bodyPr/>
          <a:lstStyle/>
          <a:p>
            <a:pPr algn="ctr"/>
            <a:r>
              <a:rPr lang="es-PA" dirty="0"/>
              <a:t>DECRETO NO. 26 </a:t>
            </a:r>
            <a:r>
              <a:rPr lang="es-PA" dirty="0" smtClean="0"/>
              <a:t>de 2009</a:t>
            </a:r>
            <a:br>
              <a:rPr lang="es-PA" dirty="0" smtClean="0"/>
            </a:br>
            <a:r>
              <a:rPr lang="es-PA" dirty="0" smtClean="0"/>
              <a:t>albergues/</a:t>
            </a:r>
            <a:r>
              <a:rPr lang="es-PA" dirty="0" err="1" smtClean="0"/>
              <a:t>senniaf</a:t>
            </a:r>
            <a:endParaRPr lang="es-PA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5516" y="1268760"/>
            <a:ext cx="4140460" cy="5400600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s-PA" sz="1800" dirty="0" smtClean="0"/>
              <a:t>REALIZAR </a:t>
            </a:r>
            <a:r>
              <a:rPr lang="es-PA" sz="1800" dirty="0" smtClean="0"/>
              <a:t>Y COORDINAR </a:t>
            </a:r>
            <a:r>
              <a:rPr lang="es-PA" sz="1800" dirty="0" smtClean="0"/>
              <a:t>LAS FUNCIONES </a:t>
            </a:r>
            <a:r>
              <a:rPr lang="es-PA" sz="1800" dirty="0" smtClean="0"/>
              <a:t>DE LOS ALBERGUES PARA OBSERVAR LAS CONDICIONES EN QUE SE ENCUENTRAN LOS NNA ACOGIDOS.</a:t>
            </a:r>
          </a:p>
          <a:p>
            <a:pPr algn="just"/>
            <a:endParaRPr lang="es-PA" sz="1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s-PA" sz="1800" dirty="0" smtClean="0"/>
              <a:t>LLEVAR </a:t>
            </a:r>
            <a:r>
              <a:rPr lang="es-PA" sz="1800" dirty="0" smtClean="0"/>
              <a:t>UN REGISTRO DE LOS ALBERGUES AUTORIZADOS PARA SU FUNCIONAMIENTO, Y REGISTRO DE LOS NNA ALBEGADOS.</a:t>
            </a:r>
          </a:p>
          <a:p>
            <a:pPr algn="just"/>
            <a:endParaRPr lang="es-PA" sz="1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s-PA" sz="1800" dirty="0" smtClean="0"/>
              <a:t>PROPORCIONAR </a:t>
            </a:r>
            <a:r>
              <a:rPr lang="es-PA" sz="1800" dirty="0" smtClean="0"/>
              <a:t>ASESORÍA TÉCNICA EN MATERIA JURÍDICA, PSICOLÓGICA Y DE TRABAJO SOCIAL </a:t>
            </a:r>
          </a:p>
          <a:p>
            <a:pPr algn="just"/>
            <a:endParaRPr lang="es-PA" sz="1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s-PA" sz="1800" dirty="0" smtClean="0"/>
              <a:t>COORDINAR </a:t>
            </a:r>
            <a:r>
              <a:rPr lang="es-PA" sz="1800" dirty="0" smtClean="0"/>
              <a:t>CON OTRAS INSTITUCIONES EL ACCESO A LOS SERVICIOS BÁSICOS.</a:t>
            </a:r>
          </a:p>
          <a:p>
            <a:endParaRPr lang="es-PA" dirty="0"/>
          </a:p>
          <a:p>
            <a:endParaRPr lang="es-PA" dirty="0"/>
          </a:p>
        </p:txBody>
      </p:sp>
      <p:pic>
        <p:nvPicPr>
          <p:cNvPr id="4" name="il_fi" descr="http://1.bp.blogspot.com/_Fp_256pp70M/S8io-2hLqlI/AAAAAAAAAO8/LqG4yeflK4U/s1600/Logo+de+la+SENNIA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7083" y="92565"/>
            <a:ext cx="164941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lecha a la derecha con bandas 4"/>
          <p:cNvSpPr/>
          <p:nvPr/>
        </p:nvSpPr>
        <p:spPr>
          <a:xfrm>
            <a:off x="4355976" y="3356992"/>
            <a:ext cx="1440160" cy="648072"/>
          </a:xfrm>
          <a:prstGeom prst="striped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6" name="Rectángulo redondeado 5"/>
          <p:cNvSpPr/>
          <p:nvPr/>
        </p:nvSpPr>
        <p:spPr>
          <a:xfrm>
            <a:off x="5868144" y="2708920"/>
            <a:ext cx="3168352" cy="201622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7" name="CuadroTexto 6"/>
          <p:cNvSpPr txBox="1"/>
          <p:nvPr/>
        </p:nvSpPr>
        <p:spPr>
          <a:xfrm flipH="1">
            <a:off x="6228184" y="2852936"/>
            <a:ext cx="23762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A" b="1" dirty="0" smtClean="0"/>
              <a:t>PROTOCOLO PARA LA ATENCIÓN DE LA NIÑEZ SIN CUIDADO PARENTAL EN ALBERGUES EN PANAMÁ</a:t>
            </a:r>
            <a:endParaRPr lang="es-PA" b="1" dirty="0"/>
          </a:p>
        </p:txBody>
      </p:sp>
    </p:spTree>
    <p:extLst>
      <p:ext uri="{BB962C8B-B14F-4D97-AF65-F5344CB8AC3E}">
        <p14:creationId xmlns:p14="http://schemas.microsoft.com/office/powerpoint/2010/main" val="85521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4682732"/>
              </p:ext>
            </p:extLst>
          </p:nvPr>
        </p:nvGraphicFramePr>
        <p:xfrm>
          <a:off x="323528" y="476672"/>
          <a:ext cx="8496944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120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8818992"/>
              </p:ext>
            </p:extLst>
          </p:nvPr>
        </p:nvGraphicFramePr>
        <p:xfrm>
          <a:off x="323528" y="332656"/>
          <a:ext cx="8352928" cy="6076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592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268</TotalTime>
  <Words>693</Words>
  <Application>Microsoft Office PowerPoint</Application>
  <PresentationFormat>Presentación en pantalla (4:3)</PresentationFormat>
  <Paragraphs>73</Paragraphs>
  <Slides>13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Arial</vt:lpstr>
      <vt:lpstr>Calibri</vt:lpstr>
      <vt:lpstr>Franklin Gothic Book</vt:lpstr>
      <vt:lpstr>Franklin Gothic Medium</vt:lpstr>
      <vt:lpstr>Tunga</vt:lpstr>
      <vt:lpstr>Wingdings</vt:lpstr>
      <vt:lpstr>Ángulos</vt:lpstr>
      <vt:lpstr>Presentación de PowerPoint</vt:lpstr>
      <vt:lpstr>Presentación de PowerPoint</vt:lpstr>
      <vt:lpstr>LEY NO.14 DE 23 DE ENERO DE 2009 </vt:lpstr>
      <vt:lpstr>Presentación de PowerPoint</vt:lpstr>
      <vt:lpstr>Presentación de PowerPoint</vt:lpstr>
      <vt:lpstr>Ley 46 de 17 DE JULIO DE 2013 “General de Adopciones de la República de Panamá”</vt:lpstr>
      <vt:lpstr>DECRETO NO. 26 de 2009 albergues/senniaf</vt:lpstr>
      <vt:lpstr>Presentación de PowerPoint</vt:lpstr>
      <vt:lpstr>Presentación de PowerPoint</vt:lpstr>
      <vt:lpstr>Presentación de PowerPoint</vt:lpstr>
      <vt:lpstr>PLAN PILOTO DE RECONVERSIÓN INSTITUCIONAL Y DESINSTITUCIONALIZACIÓN. HACIA LA RESTITUCIÓN DEL DERECHO A LA CONVIVENCIA FAMILIAR Y COMUNITARIA DE LOS NIÑOS, NIÑAS Y ADOLESCENTES ALOJADOS EN LA CASA HOGAR SONÁ-Veraguas-panamá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Katherine Osorio</dc:creator>
  <cp:lastModifiedBy>Yazmín Cardenas</cp:lastModifiedBy>
  <cp:revision>26</cp:revision>
  <dcterms:created xsi:type="dcterms:W3CDTF">2015-08-06T13:24:02Z</dcterms:created>
  <dcterms:modified xsi:type="dcterms:W3CDTF">2016-10-12T04:27:14Z</dcterms:modified>
</cp:coreProperties>
</file>